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87" r:id="rId4"/>
    <p:sldId id="258" r:id="rId5"/>
    <p:sldId id="260" r:id="rId6"/>
    <p:sldId id="261" r:id="rId7"/>
    <p:sldId id="262" r:id="rId8"/>
    <p:sldId id="288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8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2B48"/>
    <a:srgbClr val="F6FC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1074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516624"/>
            <a:ext cx="7315200" cy="2595025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166530"/>
            <a:ext cx="7315200" cy="1144632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A2D84-F23B-4053-BD19-9FEFC4462ABD}" type="datetimeFigureOut">
              <a:rPr lang="ru-RU" smtClean="0"/>
              <a:pPr/>
              <a:t>18.12.2020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D91F16-CF0F-439A-8DDF-5E1A0093B8D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A2D84-F23B-4053-BD19-9FEFC4462ABD}" type="datetimeFigureOut">
              <a:rPr lang="ru-RU" smtClean="0"/>
              <a:pPr/>
              <a:t>18.12.2020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91F16-CF0F-439A-8DDF-5E1A0093B8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48400" y="1826709"/>
            <a:ext cx="1492499" cy="448445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4524" y="1826709"/>
            <a:ext cx="5241476" cy="448445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A2D84-F23B-4053-BD19-9FEFC4462ABD}" type="datetimeFigureOut">
              <a:rPr lang="ru-RU" smtClean="0"/>
              <a:pPr/>
              <a:t>18.12.2020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91F16-CF0F-439A-8DDF-5E1A0093B8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A2D84-F23B-4053-BD19-9FEFC4462ABD}" type="datetimeFigureOut">
              <a:rPr lang="ru-RU" smtClean="0"/>
              <a:pPr/>
              <a:t>18.12.2020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91F16-CF0F-439A-8DDF-5E1A0093B8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017572"/>
            <a:ext cx="7315200" cy="1293592"/>
          </a:xfrm>
        </p:spPr>
        <p:txBody>
          <a:bodyPr anchor="t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3865097"/>
            <a:ext cx="7315200" cy="10984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A2D84-F23B-4053-BD19-9FEFC4462ABD}" type="datetimeFigureOut">
              <a:rPr lang="ru-RU" smtClean="0"/>
              <a:pPr/>
              <a:t>18.12.2020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91F16-CF0F-439A-8DDF-5E1A0093B8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A2D84-F23B-4053-BD19-9FEFC4462ABD}" type="datetimeFigureOut">
              <a:rPr lang="ru-RU" smtClean="0"/>
              <a:pPr/>
              <a:t>18.12.2020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91F16-CF0F-439A-8DDF-5E1A0093B8D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914400" y="2743200"/>
            <a:ext cx="3566160" cy="35935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81728" y="2743200"/>
            <a:ext cx="3566160" cy="35956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6348" y="2743200"/>
            <a:ext cx="336499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5144" y="2743200"/>
            <a:ext cx="336206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A2D84-F23B-4053-BD19-9FEFC4462ABD}" type="datetimeFigureOut">
              <a:rPr lang="ru-RU" smtClean="0"/>
              <a:pPr/>
              <a:t>18.12.2020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91F16-CF0F-439A-8DDF-5E1A0093B8D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914400" y="3383280"/>
            <a:ext cx="3566160" cy="295351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81727" y="3383280"/>
            <a:ext cx="3566160" cy="295351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A2D84-F23B-4053-BD19-9FEFC4462ABD}" type="datetimeFigureOut">
              <a:rPr lang="ru-RU" smtClean="0"/>
              <a:pPr/>
              <a:t>18.12.2020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91F16-CF0F-439A-8DDF-5E1A0093B8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A2D84-F23B-4053-BD19-9FEFC4462ABD}" type="datetimeFigureOut">
              <a:rPr lang="ru-RU" smtClean="0"/>
              <a:pPr/>
              <a:t>18.12.2020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91F16-CF0F-439A-8DDF-5E1A0093B8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5362"/>
            <a:ext cx="2950936" cy="2173015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1752" y="1826709"/>
            <a:ext cx="4207848" cy="4476614"/>
          </a:xfrm>
        </p:spPr>
        <p:txBody>
          <a:bodyPr anchor="ctr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61095"/>
            <a:ext cx="2950936" cy="22453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A2D84-F23B-4053-BD19-9FEFC4462ABD}" type="datetimeFigureOut">
              <a:rPr lang="ru-RU" smtClean="0"/>
              <a:pPr/>
              <a:t>18.12.2020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91F16-CF0F-439A-8DDF-5E1A0093B8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8800"/>
            <a:ext cx="2953512" cy="2176272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91000" y="2286000"/>
            <a:ext cx="4038600" cy="3352800"/>
          </a:xfrm>
          <a:solidFill>
            <a:schemeClr val="accent2"/>
          </a:solidFill>
          <a:ln w="12700">
            <a:noFill/>
          </a:ln>
          <a:effectLst>
            <a:reflection blurRad="12700" stA="30000" endPos="30000" dist="31750" dir="5400000" sy="-100000" algn="bl" rotWithShape="0"/>
          </a:effectLst>
          <a:scene3d>
            <a:camera prst="perspectiveRight" fov="2700000">
              <a:rot lat="240000" lon="900000" rev="0"/>
            </a:camera>
            <a:lightRig rig="threePt" dir="t">
              <a:rot lat="0" lon="0" rev="2700000"/>
            </a:lightRig>
          </a:scene3d>
          <a:sp3d/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59936"/>
            <a:ext cx="2953512" cy="224942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A2D84-F23B-4053-BD19-9FEFC4462ABD}" type="datetimeFigureOut">
              <a:rPr lang="ru-RU" smtClean="0"/>
              <a:pPr/>
              <a:t>18.12.2020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91F16-CF0F-439A-8DDF-5E1A0093B8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435268" y="573807"/>
            <a:ext cx="86236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569419" y="573807"/>
            <a:ext cx="576072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769833"/>
            <a:ext cx="7315200" cy="3539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07690" y="548797"/>
            <a:ext cx="1189132" cy="2979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fld id="{F35A2D84-F23B-4053-BD19-9FEFC4462ABD}" type="datetimeFigureOut">
              <a:rPr lang="ru-RU" smtClean="0"/>
              <a:pPr/>
              <a:t>18.12.2020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14415" y="548797"/>
            <a:ext cx="941203" cy="3017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D3D91F16-CF0F-439A-8DDF-5E1A0093B8D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08688" y="855956"/>
            <a:ext cx="2246489" cy="301227"/>
          </a:xfrm>
          <a:prstGeom prst="rect">
            <a:avLst/>
          </a:prstGeom>
        </p:spPr>
        <p:txBody>
          <a:bodyPr vert="horz" lIns="91440" tIns="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88640"/>
            <a:ext cx="8640960" cy="6408712"/>
          </a:xfrm>
          <a:solidFill>
            <a:schemeClr val="accent4">
              <a:lumMod val="75000"/>
            </a:schemeClr>
          </a:solidFill>
          <a:ln w="57150">
            <a:solidFill>
              <a:srgbClr val="C000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pPr algn="ctr"/>
            <a:r>
              <a:rPr lang="ru-RU" sz="7200" b="1" cap="small" dirty="0"/>
              <a:t>Формирование физкультурных знаний в процессе физического воспитания</a:t>
            </a:r>
            <a:endParaRPr lang="ru-RU" sz="7200" cap="small" dirty="0"/>
          </a:p>
        </p:txBody>
      </p:sp>
    </p:spTree>
    <p:extLst>
      <p:ext uri="{BB962C8B-B14F-4D97-AF65-F5344CB8AC3E}">
        <p14:creationId xmlns:p14="http://schemas.microsoft.com/office/powerpoint/2010/main" val="23013074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51521" y="2852936"/>
            <a:ext cx="8712968" cy="1656184"/>
          </a:xfrm>
          <a:prstGeom prst="roundRect">
            <a:avLst/>
          </a:prstGeom>
          <a:solidFill>
            <a:srgbClr val="002060"/>
          </a:solidFill>
          <a:ln w="57150">
            <a:solidFill>
              <a:srgbClr val="00B0F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Специфические функции физкультурного образования учащихся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04048" y="5229200"/>
            <a:ext cx="3888432" cy="1080120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FF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стимулирующе</a:t>
            </a: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-развивающая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1521" y="5229200"/>
            <a:ext cx="4176464" cy="1080120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FF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фундаментальная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1520" y="170451"/>
            <a:ext cx="4032448" cy="1080120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FF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адаптирующая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004048" y="170452"/>
            <a:ext cx="4032448" cy="1080120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FF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пролонгирующая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403648" y="1700808"/>
            <a:ext cx="6624736" cy="720080"/>
          </a:xfrm>
          <a:prstGeom prst="roundRect">
            <a:avLst/>
          </a:prstGeom>
          <a:solidFill>
            <a:srgbClr val="FF0000"/>
          </a:solidFill>
          <a:ln w="38100">
            <a:solidFill>
              <a:srgbClr val="FFFF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здоровьесберегающая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740345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7504" y="116632"/>
            <a:ext cx="8928992" cy="6624736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57150">
            <a:solidFill>
              <a:srgbClr val="FFFF00"/>
            </a:solidFill>
          </a:ln>
          <a:effectLst>
            <a:glow rad="101600">
              <a:srgbClr val="FFFF0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 уровнем образованности в области физической культуры понимается системная характеристика усвоения обучающимися специальных знаний и связанных с ними способов практической и познавательной деятельности, а также физической подготовленности и реальной физкультурно-спортивной активности</a:t>
            </a:r>
          </a:p>
        </p:txBody>
      </p:sp>
    </p:spTree>
    <p:extLst>
      <p:ext uri="{BB962C8B-B14F-4D97-AF65-F5344CB8AC3E}">
        <p14:creationId xmlns:p14="http://schemas.microsoft.com/office/powerpoint/2010/main" val="12706363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23528" y="116632"/>
            <a:ext cx="8640960" cy="1368152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/>
              <a:t>УРОВНИ ФИЗКУЛЬТУРНОГО ОБРАЗОВАНИЯ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3528" y="1628800"/>
            <a:ext cx="8640960" cy="1584176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/>
              <a:t>стихийно-эмпирический (низкий)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23528" y="3429000"/>
            <a:ext cx="8640960" cy="1512168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репродуктивный (средний)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8" y="5229200"/>
            <a:ext cx="8640960" cy="1512169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продуктивный (высокий)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53152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79512" y="116632"/>
            <a:ext cx="8856984" cy="648072"/>
          </a:xfrm>
          <a:prstGeom prst="roundRect">
            <a:avLst/>
          </a:prstGeom>
          <a:solidFill>
            <a:srgbClr val="F32B48"/>
          </a:solidFill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>
                <a:solidFill>
                  <a:schemeClr val="bg1"/>
                </a:solidFill>
              </a:rPr>
              <a:t>Характеристики репродуктивного уровня</a:t>
            </a:r>
            <a:endParaRPr lang="ru-RU" sz="3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3528" y="1052736"/>
            <a:ext cx="8496944" cy="864096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системное овладение программным учебным материалом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23528" y="2060848"/>
            <a:ext cx="8496944" cy="792088"/>
          </a:xfrm>
          <a:prstGeom prst="roundRect">
            <a:avLst/>
          </a:prstGeom>
          <a:solidFill>
            <a:srgbClr val="00B0F0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способность применять полученные знания, умения и навыки на практике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8" y="3068960"/>
            <a:ext cx="8496943" cy="864096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физическая подготовленность, соответствующая программным требованиям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3528" y="4149080"/>
            <a:ext cx="8496943" cy="79208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средний уровень культуры выполнения физических упражнений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3528" y="5013175"/>
            <a:ext cx="8496943" cy="1872209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наличие способности к анализу своего физического состояния, физической подготовленности, а также к решению задач самообразования и самосовершенствования в области физической культуры и спорта</a:t>
            </a:r>
          </a:p>
        </p:txBody>
      </p:sp>
    </p:spTree>
    <p:extLst>
      <p:ext uri="{BB962C8B-B14F-4D97-AF65-F5344CB8AC3E}">
        <p14:creationId xmlns:p14="http://schemas.microsoft.com/office/powerpoint/2010/main" val="41758459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260648"/>
            <a:ext cx="8712968" cy="6336704"/>
          </a:xfrm>
          <a:prstGeom prst="rect">
            <a:avLst/>
          </a:prstGeom>
          <a:solidFill>
            <a:schemeClr val="accent4">
              <a:lumMod val="75000"/>
            </a:schemeClr>
          </a:solidFill>
          <a:ln w="76200">
            <a:solidFill>
              <a:srgbClr val="FFFF00"/>
            </a:solidFill>
          </a:ln>
          <a:effectLst>
            <a:glow rad="101600">
              <a:srgbClr val="FFFF0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Технология – это описание характеристик средств и способов их применения, необходимых для перехода исходного материала (объекта) деятельности от одного промежуточного состояния к другому, вплоть до получения конечного продукта</a:t>
            </a:r>
          </a:p>
        </p:txBody>
      </p:sp>
    </p:spTree>
    <p:extLst>
      <p:ext uri="{BB962C8B-B14F-4D97-AF65-F5344CB8AC3E}">
        <p14:creationId xmlns:p14="http://schemas.microsoft.com/office/powerpoint/2010/main" val="27763725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79512" y="44624"/>
            <a:ext cx="8856984" cy="936104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Схема разработки педагогической технологии :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9512" y="1124744"/>
            <a:ext cx="8856984" cy="864096"/>
          </a:xfrm>
          <a:prstGeom prst="roundRect">
            <a:avLst/>
          </a:prstGeom>
          <a:solidFill>
            <a:srgbClr val="FFC000"/>
          </a:solidFill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определение закономерностей физкультурного образования учащихся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9512" y="1988840"/>
            <a:ext cx="8856984" cy="864096"/>
          </a:xfrm>
          <a:prstGeom prst="roundRect">
            <a:avLst/>
          </a:prstGeom>
          <a:solidFill>
            <a:srgbClr val="FFC000"/>
          </a:solidFill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диагностика исходного уровня физкультурного образования учащихся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9512" y="5445224"/>
            <a:ext cx="8856984" cy="1296144"/>
          </a:xfrm>
          <a:prstGeom prst="roundRect">
            <a:avLst/>
          </a:prstGeom>
          <a:solidFill>
            <a:srgbClr val="FFC000"/>
          </a:solidFill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управление функционированием разработанной технологии на основе реализации принципа обратной связи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79512" y="2852937"/>
            <a:ext cx="8856984" cy="936104"/>
          </a:xfrm>
          <a:prstGeom prst="roundRect">
            <a:avLst/>
          </a:prstGeom>
          <a:solidFill>
            <a:srgbClr val="FFC000"/>
          </a:solidFill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описание характеристик репродуктивного уровня физкультурного образования учащихся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79512" y="3789041"/>
            <a:ext cx="8856984" cy="792087"/>
          </a:xfrm>
          <a:prstGeom prst="roundRect">
            <a:avLst/>
          </a:prstGeom>
          <a:solidFill>
            <a:srgbClr val="FFC000"/>
          </a:solidFill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разработка и определение стратегического плана технологии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79512" y="4581129"/>
            <a:ext cx="8856984" cy="864095"/>
          </a:xfrm>
          <a:prstGeom prst="roundRect">
            <a:avLst/>
          </a:prstGeom>
          <a:solidFill>
            <a:srgbClr val="FFC000"/>
          </a:solidFill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выбор технологических характеристик  для каждого этапа технологии</a:t>
            </a:r>
          </a:p>
        </p:txBody>
      </p:sp>
    </p:spTree>
    <p:extLst>
      <p:ext uri="{BB962C8B-B14F-4D97-AF65-F5344CB8AC3E}">
        <p14:creationId xmlns:p14="http://schemas.microsoft.com/office/powerpoint/2010/main" val="37229477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116632"/>
            <a:ext cx="8928992" cy="6552728"/>
          </a:xfrm>
          <a:solidFill>
            <a:srgbClr val="C00000"/>
          </a:solidFill>
          <a:ln w="57150">
            <a:solidFill>
              <a:srgbClr val="FFFF00"/>
            </a:solidFill>
          </a:ln>
        </p:spPr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51520" y="188640"/>
            <a:ext cx="8712968" cy="1008112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Этапы педагогической технологии физкультурного образования учащихся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67546" y="1340768"/>
            <a:ext cx="4232446" cy="1008112"/>
          </a:xfrm>
          <a:prstGeom prst="roundRect">
            <a:avLst/>
          </a:prstGeom>
          <a:solidFill>
            <a:srgbClr val="00B0F0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Диагностический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1520" y="2502937"/>
            <a:ext cx="4248472" cy="828092"/>
          </a:xfrm>
          <a:prstGeom prst="roundRect">
            <a:avLst/>
          </a:prstGeom>
          <a:solidFill>
            <a:srgbClr val="FFC000"/>
          </a:solidFill>
          <a:ln w="5715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Информационный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42730" y="3403002"/>
            <a:ext cx="4257262" cy="1250134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57150"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Практико-</a:t>
            </a:r>
            <a:r>
              <a:rPr lang="ru-RU" sz="32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деятельностный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42731" y="4797152"/>
            <a:ext cx="4257262" cy="720080"/>
          </a:xfrm>
          <a:prstGeom prst="roundRect">
            <a:avLst/>
          </a:prstGeom>
          <a:solidFill>
            <a:srgbClr val="92D050"/>
          </a:solidFill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Контрольный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42730" y="5661248"/>
            <a:ext cx="4257262" cy="864096"/>
          </a:xfrm>
          <a:prstGeom prst="roundRect">
            <a:avLst/>
          </a:prstGeom>
          <a:solidFill>
            <a:srgbClr val="F32B48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Рефлексивный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868144" y="1340768"/>
            <a:ext cx="3024336" cy="2376264"/>
          </a:xfrm>
          <a:prstGeom prst="round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теоретико-методический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подэтап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868144" y="3871054"/>
            <a:ext cx="3024336" cy="2510274"/>
          </a:xfrm>
          <a:prstGeom prst="round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двигательно-развивающий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подэтап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Выгнутая вниз стрелка 28"/>
          <p:cNvSpPr/>
          <p:nvPr/>
        </p:nvSpPr>
        <p:spPr>
          <a:xfrm>
            <a:off x="4499993" y="4357108"/>
            <a:ext cx="1404156" cy="769083"/>
          </a:xfrm>
          <a:prstGeom prst="curvedUp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0" name="Выгнутая вверх стрелка 29"/>
          <p:cNvSpPr/>
          <p:nvPr/>
        </p:nvSpPr>
        <p:spPr>
          <a:xfrm>
            <a:off x="4499992" y="2636913"/>
            <a:ext cx="1368152" cy="936104"/>
          </a:xfrm>
          <a:prstGeom prst="curvedDown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35252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79512" y="116632"/>
            <a:ext cx="8856984" cy="6624736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rgbClr val="F6FC0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 !</a:t>
            </a:r>
          </a:p>
        </p:txBody>
      </p:sp>
    </p:spTree>
    <p:extLst>
      <p:ext uri="{BB962C8B-B14F-4D97-AF65-F5344CB8AC3E}">
        <p14:creationId xmlns:p14="http://schemas.microsoft.com/office/powerpoint/2010/main" val="38104811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79512" y="116632"/>
            <a:ext cx="8856984" cy="244827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– систематизация научно-методических знаний о педагогических основах (сущности, структуре, содержании и технологии формирования – методах, формах и средствах формирования) физкультурного образования учащихся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1520" y="3140968"/>
            <a:ext cx="8964488" cy="792088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u="sng" dirty="0"/>
              <a:t>Образовательные</a:t>
            </a:r>
            <a:r>
              <a:rPr lang="ru-RU" sz="2400" dirty="0"/>
              <a:t> – они связаны с теми вопросами, которые будем изучать на лекции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1520" y="4077072"/>
            <a:ext cx="8877943" cy="1008112"/>
          </a:xfrm>
          <a:prstGeom prst="roundRect">
            <a:avLst/>
          </a:prstGeom>
          <a:solidFill>
            <a:schemeClr val="accent4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u="sng" dirty="0"/>
              <a:t>Развивающие </a:t>
            </a:r>
            <a:r>
              <a:rPr lang="ru-RU" sz="2400" dirty="0"/>
              <a:t>– формирование основ профессионально-педагогической культуры спортивного педагога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6469" y="5229200"/>
            <a:ext cx="8856984" cy="1512168"/>
          </a:xfrm>
          <a:prstGeom prst="roundRect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u="sng" dirty="0"/>
              <a:t>Воспитательные</a:t>
            </a:r>
            <a:r>
              <a:rPr lang="ru-RU" sz="2400" dirty="0"/>
              <a:t> – формирование личностных качеств будущего спортивного педагога, как специалиста в деле формирования физической культуры личности  обучающихся.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1306115" y="2672916"/>
            <a:ext cx="6768752" cy="36004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bg1"/>
                </a:solidFill>
              </a:rPr>
              <a:t>Задачи:</a:t>
            </a:r>
          </a:p>
        </p:txBody>
      </p:sp>
    </p:spTree>
    <p:extLst>
      <p:ext uri="{BB962C8B-B14F-4D97-AF65-F5344CB8AC3E}">
        <p14:creationId xmlns:p14="http://schemas.microsoft.com/office/powerpoint/2010/main" val="4503329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44624"/>
            <a:ext cx="8784976" cy="6768752"/>
          </a:xfrm>
          <a:ln w="57150">
            <a:solidFill>
              <a:schemeClr val="accent4">
                <a:lumMod val="60000"/>
                <a:lumOff val="40000"/>
              </a:schemeClr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51520" y="116632"/>
            <a:ext cx="8712968" cy="1224136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Требования к компетентности (профессионально-педагогическая компетентность):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95536" y="1484784"/>
            <a:ext cx="8424936" cy="2736304"/>
          </a:xfrm>
          <a:prstGeom prst="roundRect">
            <a:avLst/>
          </a:prstGeom>
          <a:solidFill>
            <a:srgbClr val="FFC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знать сущность и содержание понятий: физкультурное образование педагогические основы физкультурного образования учащихся, сущность, структура и содержание физкультурного образования, технология формирования физкультурного образования учащихся;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95536" y="4293096"/>
            <a:ext cx="8470439" cy="1224136"/>
          </a:xfrm>
          <a:prstGeom prst="roundRect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уметь проектировать и осуществлять технологию формирования физкультурного образования учащихся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95536" y="5618382"/>
            <a:ext cx="8433590" cy="1080120"/>
          </a:xfrm>
          <a:prstGeom prst="roundRect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уметь выявить уровень физкультурного образования учащихся</a:t>
            </a:r>
          </a:p>
        </p:txBody>
      </p:sp>
    </p:spTree>
    <p:extLst>
      <p:ext uri="{BB962C8B-B14F-4D97-AF65-F5344CB8AC3E}">
        <p14:creationId xmlns:p14="http://schemas.microsoft.com/office/powerpoint/2010/main" val="16221750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7504" y="980728"/>
            <a:ext cx="8900592" cy="151216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FF0000"/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Генезис и сущность физкультурного образования учащихся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66056" y="2708920"/>
            <a:ext cx="8712968" cy="1800199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FF0000"/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Структура, содержание, функции и уровни физкультурного образования школьников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07504" y="4794515"/>
            <a:ext cx="8871520" cy="180020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FF0000"/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Педагогическая технология физкультурного образования школьников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07504" y="116632"/>
            <a:ext cx="8900592" cy="648072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ВОПРОСЫ</a:t>
            </a:r>
          </a:p>
        </p:txBody>
      </p:sp>
    </p:spTree>
    <p:extLst>
      <p:ext uri="{BB962C8B-B14F-4D97-AF65-F5344CB8AC3E}">
        <p14:creationId xmlns:p14="http://schemas.microsoft.com/office/powerpoint/2010/main" val="19593396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16632"/>
            <a:ext cx="8856984" cy="655272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23528" y="188640"/>
            <a:ext cx="8496944" cy="720080"/>
          </a:xfrm>
          <a:prstGeom prst="roundRect">
            <a:avLst/>
          </a:prstGeom>
          <a:solidFill>
            <a:srgbClr val="00B0F0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bg1"/>
                </a:solidFill>
              </a:rPr>
              <a:t>ЛИТЕРАТУРА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7504" y="1052736"/>
            <a:ext cx="8856984" cy="5688632"/>
          </a:xfrm>
          <a:prstGeom prst="roundRect">
            <a:avLst/>
          </a:prstGeom>
          <a:solidFill>
            <a:schemeClr val="accent4">
              <a:lumMod val="50000"/>
            </a:schemeClr>
          </a:solidFill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400" dirty="0"/>
              <a:t>Дворак В.Н., </a:t>
            </a:r>
            <a:r>
              <a:rPr lang="ru-RU" sz="2400" dirty="0" err="1"/>
              <a:t>Коледа</a:t>
            </a:r>
            <a:r>
              <a:rPr lang="ru-RU" sz="2400" dirty="0"/>
              <a:t> В.А. Общее физкультурное образование студенток: учебно-практическое пособие. – Минск: БГУ, 2013. – 156 с.</a:t>
            </a:r>
          </a:p>
          <a:p>
            <a:pPr lvl="0"/>
            <a:endParaRPr lang="ru-RU" sz="2400" dirty="0"/>
          </a:p>
          <a:p>
            <a:r>
              <a:rPr lang="ru-RU" sz="2400" dirty="0"/>
              <a:t>Педагогика физической культуры / Под ред. академика С.Д. </a:t>
            </a:r>
            <a:r>
              <a:rPr lang="ru-RU" sz="2400" dirty="0" err="1"/>
              <a:t>Неверковича</a:t>
            </a:r>
            <a:r>
              <a:rPr lang="ru-RU" sz="2400" dirty="0"/>
              <a:t>. -  М.: Академия, 2013. -  356 с.</a:t>
            </a:r>
          </a:p>
          <a:p>
            <a:r>
              <a:rPr lang="ru-RU" sz="2400" dirty="0"/>
              <a:t> </a:t>
            </a:r>
          </a:p>
          <a:p>
            <a:r>
              <a:rPr lang="ru-RU" sz="2400" dirty="0"/>
              <a:t>Приходько В.В. Непрофессиональное физкультурное образование студентов. – М.: ГЦОЛИФК, 1992. – 179 с.</a:t>
            </a:r>
          </a:p>
          <a:p>
            <a:endParaRPr lang="ru-RU" sz="2400" dirty="0"/>
          </a:p>
          <a:p>
            <a:r>
              <a:rPr lang="ru-RU" sz="2400" dirty="0"/>
              <a:t>Холодов Ж.К., Кузнецов В.С. Теория и методика физического воспитания и спорта: Учеб. пособие для студ. </a:t>
            </a:r>
            <a:r>
              <a:rPr lang="ru-RU" sz="2400" dirty="0" err="1"/>
              <a:t>высш</a:t>
            </a:r>
            <a:r>
              <a:rPr lang="ru-RU" sz="2400" dirty="0"/>
              <a:t>. учеб. заведений. - М.: Издательский центр «Академия», 2000. - 480с.</a:t>
            </a:r>
          </a:p>
          <a:p>
            <a:pPr lvl="0"/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5925619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240024" y="188640"/>
            <a:ext cx="8661109" cy="576064"/>
          </a:xfrm>
          <a:prstGeom prst="roundRect">
            <a:avLst/>
          </a:prstGeom>
          <a:solidFill>
            <a:srgbClr val="00B050"/>
          </a:solidFill>
          <a:ln w="57150">
            <a:solidFill>
              <a:srgbClr val="FFFF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Лесгафту П.Ф</a:t>
            </a:r>
            <a:r>
              <a:rPr lang="ru-RU" sz="3600" b="1" dirty="0"/>
              <a:t>.</a:t>
            </a:r>
            <a:endParaRPr lang="ru-RU" sz="36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40024" y="980728"/>
            <a:ext cx="8661110" cy="2664296"/>
          </a:xfrm>
          <a:prstGeom prst="roundRect">
            <a:avLst/>
          </a:prstGeom>
          <a:solidFill>
            <a:srgbClr val="7030A0"/>
          </a:solidFill>
          <a:ln w="38100">
            <a:solidFill>
              <a:srgbClr val="00B0F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физического образования состоит  в ограничении произвола действий молодого человека и в том, чтобы научить сознательно подходить как к проверке выработанной им мысли, так и к каждой производимой им работе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64361" y="3933056"/>
            <a:ext cx="8661110" cy="2736304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rgbClr val="FFFF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образования состоит в том, чтобы выработать в человеке сознательное отношение к своим действиям, ограничить произвол их и развить в человеке стремление к совершенствованию путем постепенного приближения к идеалу.</a:t>
            </a:r>
            <a:endParaRPr lang="ru-RU" sz="2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851450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7504" y="116632"/>
            <a:ext cx="8928992" cy="2088232"/>
          </a:xfrm>
          <a:prstGeom prst="roundRect">
            <a:avLst/>
          </a:prstGeom>
          <a:solidFill>
            <a:srgbClr val="7030A0"/>
          </a:solidFill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Физкультурное образование - это процесс и результат трансформации физической культуры в субъективный мир формирующейся личности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7504" y="2420888"/>
            <a:ext cx="8928992" cy="432048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 физкультурным образованием учащихся понимается процесс и результат, выражающийся в усвоении и развитии знаний, ценностей, двигательных умений и навыков, физической подготовленности, рефлексивного осмысления учащимися имеющегося опыта двигательной активности, необходимых для физического совершенствования в повседневной жизнедеятельности</a:t>
            </a: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3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86721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116632"/>
            <a:ext cx="8856984" cy="6552728"/>
          </a:xfrm>
          <a:ln w="57150">
            <a:solidFill>
              <a:srgbClr val="FFFF00"/>
            </a:solidFill>
          </a:ln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260648"/>
            <a:ext cx="8568952" cy="280831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Физкультурное образование учащихся – это процесс и результат достижения оптимального уровня </a:t>
            </a:r>
            <a:r>
              <a:rPr lang="ru-RU" sz="32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сформированности</a:t>
            </a: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физической культуры личности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3356992"/>
            <a:ext cx="8568952" cy="3096344"/>
          </a:xfrm>
          <a:prstGeom prst="rect">
            <a:avLst/>
          </a:prstGeom>
          <a:solidFill>
            <a:srgbClr val="00B0F0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Физкультурное образование учащихся – это процесс и результат физкультурного развития учащихся на этапе персонализации</a:t>
            </a:r>
          </a:p>
        </p:txBody>
      </p:sp>
    </p:spTree>
    <p:extLst>
      <p:ext uri="{BB962C8B-B14F-4D97-AF65-F5344CB8AC3E}">
        <p14:creationId xmlns:p14="http://schemas.microsoft.com/office/powerpoint/2010/main" val="14611435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116632"/>
            <a:ext cx="8928992" cy="6552728"/>
          </a:xfrm>
          <a:solidFill>
            <a:schemeClr val="accent5">
              <a:lumMod val="60000"/>
              <a:lumOff val="40000"/>
            </a:schemeClr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23528" y="188640"/>
            <a:ext cx="8640960" cy="1152128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Компоненты структуры физкультурного образования учащихся</a:t>
            </a:r>
            <a:endParaRPr lang="ru-RU" sz="32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809254" y="5085184"/>
            <a:ext cx="4176464" cy="1440160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методический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809254" y="1556792"/>
            <a:ext cx="4083226" cy="1440160"/>
          </a:xfrm>
          <a:prstGeom prst="roundRect">
            <a:avLst/>
          </a:prstGeom>
          <a:solidFill>
            <a:srgbClr val="92D05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Двигательно-практический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1377" y="1556792"/>
            <a:ext cx="4176464" cy="1440160"/>
          </a:xfrm>
          <a:prstGeom prst="roundRect">
            <a:avLst/>
          </a:prstGeom>
          <a:solidFill>
            <a:srgbClr val="00B0F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Отношенческо-деятельностный</a:t>
            </a:r>
            <a:endParaRPr lang="ru-RU" sz="3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41377" y="3449216"/>
            <a:ext cx="8407087" cy="1224136"/>
          </a:xfrm>
          <a:prstGeom prst="roundRect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ИНТЕЛЛЕКТУАЛЬНЫЙ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79512" y="5085184"/>
            <a:ext cx="4320480" cy="144016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Физический (телесный)</a:t>
            </a:r>
          </a:p>
        </p:txBody>
      </p:sp>
    </p:spTree>
    <p:extLst>
      <p:ext uri="{BB962C8B-B14F-4D97-AF65-F5344CB8AC3E}">
        <p14:creationId xmlns:p14="http://schemas.microsoft.com/office/powerpoint/2010/main" val="392668852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ерспектива">
  <a:themeElements>
    <a:clrScheme name="Перспектива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ерспектив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60000"/>
                <a:lumMod val="105000"/>
              </a:schemeClr>
            </a:gs>
            <a:gs pos="41000">
              <a:schemeClr val="phClr">
                <a:tint val="57000"/>
                <a:satMod val="180000"/>
                <a:lumMod val="99000"/>
              </a:schemeClr>
            </a:gs>
            <a:gs pos="100000">
              <a:schemeClr val="phClr">
                <a:tint val="80000"/>
                <a:satMod val="20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atMod val="130000"/>
                <a:lumMod val="114000"/>
              </a:schemeClr>
            </a:gs>
            <a:gs pos="60000">
              <a:schemeClr val="phClr">
                <a:tint val="100000"/>
                <a:satMod val="106000"/>
                <a:lumMod val="110000"/>
              </a:schemeClr>
            </a:gs>
            <a:gs pos="100000">
              <a:schemeClr val="phClr"/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47625" dist="38100" dir="5400000" sy="98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woPt" dir="br">
              <a:rot lat="0" lon="0" rev="8700000"/>
            </a:lightRig>
          </a:scene3d>
          <a:sp3d prstMaterial="matte">
            <a:bevelT w="25400" h="53975"/>
          </a:sp3d>
        </a:effectStyle>
        <a:effectStyle>
          <a:effectLst>
            <a:reflection blurRad="12700" stA="24000" endPos="28000" dist="50800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6985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00000"/>
                <a:lumMod val="100000"/>
              </a:schemeClr>
            </a:gs>
            <a:gs pos="65000">
              <a:schemeClr val="phClr">
                <a:tint val="100000"/>
                <a:shade val="95000"/>
                <a:satMod val="100000"/>
                <a:lumMod val="100000"/>
              </a:schemeClr>
            </a:gs>
            <a:gs pos="100000">
              <a:schemeClr val="phClr">
                <a:tint val="88000"/>
                <a:shade val="100000"/>
                <a:satMod val="400000"/>
                <a:lumMod val="1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  <a:satMod val="90000"/>
              </a:schemeClr>
              <a:schemeClr val="phClr">
                <a:shade val="92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Perspective</Template>
  <TotalTime>1155</TotalTime>
  <Words>648</Words>
  <Application>Microsoft Office PowerPoint</Application>
  <PresentationFormat>Экран (4:3)</PresentationFormat>
  <Paragraphs>69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0" baseType="lpstr">
      <vt:lpstr>Arial</vt:lpstr>
      <vt:lpstr>Wingdings</vt:lpstr>
      <vt:lpstr>Перспектива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HomeLab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Сергей</cp:lastModifiedBy>
  <cp:revision>108</cp:revision>
  <dcterms:created xsi:type="dcterms:W3CDTF">2012-11-25T20:39:34Z</dcterms:created>
  <dcterms:modified xsi:type="dcterms:W3CDTF">2020-12-18T16:26:48Z</dcterms:modified>
</cp:coreProperties>
</file>